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Funnel Display" panose="020B0604020202020204" charset="0"/>
      <p:regular r:id="rId17"/>
    </p:embeddedFont>
    <p:embeddedFont>
      <p:font typeface="Funnel Sa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44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46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E-Commerce Churn: An End-to-End AI Lifecycle Solution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3" y="3799624"/>
            <a:ext cx="7468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Architecting a Scalable Medallion Pipeline on Databricks Unity Catalog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780343"/>
            <a:ext cx="7468553" cy="136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Enterprise-Grade AI Lifecycle Management: Orchestrating Data &amp; Model Governance.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6425803"/>
            <a:ext cx="1826538" cy="449818"/>
          </a:xfrm>
          <a:prstGeom prst="roundRect">
            <a:avLst>
              <a:gd name="adj" fmla="val 17881"/>
            </a:avLst>
          </a:prstGeom>
          <a:solidFill>
            <a:srgbClr val="D8E7F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313" y="6554986"/>
            <a:ext cx="191453" cy="1914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68492" y="6497598"/>
            <a:ext cx="125218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VERIFIED RUN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2783919" y="6418183"/>
            <a:ext cx="1961436" cy="465058"/>
          </a:xfrm>
          <a:prstGeom prst="roundRect">
            <a:avLst>
              <a:gd name="adj" fmla="val 17295"/>
            </a:avLst>
          </a:prstGeom>
          <a:noFill/>
          <a:ln w="7620">
            <a:solidFill>
              <a:srgbClr val="3371A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935129" y="6497598"/>
            <a:ext cx="165901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MLFLOW TRACKED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718661"/>
            <a:ext cx="11365944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Success: A Fully Governed AI Solution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1129903" y="2049780"/>
            <a:ext cx="12709565" cy="702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implementation demonstrates how enterprise-grade data engineering, advanced machine learning, and comprehensive governance frameworks converge to deliver measurable business value.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0932" y="1809869"/>
            <a:ext cx="30480" cy="1182529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5" name="Shape 3"/>
          <p:cNvSpPr/>
          <p:nvPr/>
        </p:nvSpPr>
        <p:spPr>
          <a:xfrm>
            <a:off x="790932" y="3232309"/>
            <a:ext cx="3102173" cy="1981557"/>
          </a:xfrm>
          <a:prstGeom prst="roundRect">
            <a:avLst>
              <a:gd name="adj" fmla="val 479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24533" y="3465909"/>
            <a:ext cx="263497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✓ Automated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24533" y="3926205"/>
            <a:ext cx="2634972" cy="105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End-to-end orchestration from ingestion to prediction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106347" y="3232309"/>
            <a:ext cx="3102173" cy="1981557"/>
          </a:xfrm>
          <a:prstGeom prst="roundRect">
            <a:avLst>
              <a:gd name="adj" fmla="val 479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339947" y="3465909"/>
            <a:ext cx="263497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✓ Governed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4339947" y="3926205"/>
            <a:ext cx="2634972" cy="105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Unity Catalog ensures compliance and auditability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1761" y="3232309"/>
            <a:ext cx="3102173" cy="1981557"/>
          </a:xfrm>
          <a:prstGeom prst="roundRect">
            <a:avLst>
              <a:gd name="adj" fmla="val 479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55362" y="3465909"/>
            <a:ext cx="263497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✓ Scalable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7655362" y="3926205"/>
            <a:ext cx="2634972" cy="105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Built on Spark and Delta Lake for petabyte-scale growth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737175" y="3232309"/>
            <a:ext cx="3102293" cy="1981557"/>
          </a:xfrm>
          <a:prstGeom prst="roundRect">
            <a:avLst>
              <a:gd name="adj" fmla="val 479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970776" y="3465909"/>
            <a:ext cx="2635091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✓ Business-Aligned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10970776" y="3926205"/>
            <a:ext cx="2635091" cy="702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Actionable insights drive customer retention ROI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0932" y="5566710"/>
            <a:ext cx="13048536" cy="35838"/>
          </a:xfrm>
          <a:prstGeom prst="rect">
            <a:avLst/>
          </a:prstGeom>
          <a:solidFill>
            <a:srgbClr val="2B3541">
              <a:alpha val="5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90932" y="5922407"/>
            <a:ext cx="7337941" cy="917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5750" dirty="0">
                <a:solidFill>
                  <a:srgbClr val="3371A5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Thank You!</a:t>
            </a:r>
            <a:endParaRPr lang="en-US" sz="5750" dirty="0"/>
          </a:p>
        </p:txBody>
      </p:sp>
      <p:sp>
        <p:nvSpPr>
          <p:cNvPr id="19" name="Text 17"/>
          <p:cNvSpPr/>
          <p:nvPr/>
        </p:nvSpPr>
        <p:spPr>
          <a:xfrm>
            <a:off x="790932" y="7159466"/>
            <a:ext cx="13048536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Verified Run ID: </a:t>
            </a:r>
            <a:r>
              <a:rPr lang="en-US" sz="1750" dirty="0">
                <a:solidFill>
                  <a:srgbClr val="2B3541"/>
                </a:solidFill>
                <a:highlight>
                  <a:srgbClr val="EDE8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9b9d1c8c8838499c85c0010a05a4a661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10308"/>
            <a:ext cx="83180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Project Overview &amp; Value Chain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665440" y="2573298"/>
            <a:ext cx="5853112" cy="4145875"/>
          </a:xfrm>
          <a:prstGeom prst="roundRect">
            <a:avLst>
              <a:gd name="adj" fmla="val 4157"/>
            </a:avLst>
          </a:prstGeom>
          <a:solidFill>
            <a:srgbClr val="3371A5"/>
          </a:solidFill>
          <a:ln/>
        </p:spPr>
      </p:sp>
      <p:sp>
        <p:nvSpPr>
          <p:cNvPr id="4" name="Text 2"/>
          <p:cNvSpPr/>
          <p:nvPr/>
        </p:nvSpPr>
        <p:spPr>
          <a:xfrm>
            <a:off x="904756" y="307403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904756" y="3826584"/>
            <a:ext cx="53744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Bridging the Gap: Turning raw transaction logs into prioritized retention strategies.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6937772" y="2812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Our Approach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6937772" y="3403878"/>
            <a:ext cx="6862405" cy="3064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Integrity: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ACID-compliant processing through Delta Lake &amp; Unity Catalog.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 Explainability: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Logistic Regression with comprehensive MLflow experiment tracking and version control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Business Impact: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5,881 unique customers precisely identified and prioritized for targeted discount interventions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AC08A67-529D-15EC-2002-E733875BFE6B}"/>
              </a:ext>
            </a:extLst>
          </p:cNvPr>
          <p:cNvSpPr/>
          <p:nvPr/>
        </p:nvSpPr>
        <p:spPr>
          <a:xfrm>
            <a:off x="7315200" y="6712115"/>
            <a:ext cx="1297148" cy="343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</a:rPr>
              <a:t>Raw Data</a:t>
            </a:r>
            <a:endParaRPr lang="en-US" sz="24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500CF8F1-EEFC-7292-A935-A69152503801}"/>
              </a:ext>
            </a:extLst>
          </p:cNvPr>
          <p:cNvSpPr/>
          <p:nvPr/>
        </p:nvSpPr>
        <p:spPr>
          <a:xfrm>
            <a:off x="9770962" y="6703905"/>
            <a:ext cx="11394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</a:rPr>
              <a:t>Insights</a:t>
            </a:r>
            <a:endParaRPr lang="en-US" sz="24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8716CB60-D2A9-A7ED-6B9A-60D5F7EAF6C4}"/>
              </a:ext>
            </a:extLst>
          </p:cNvPr>
          <p:cNvSpPr/>
          <p:nvPr/>
        </p:nvSpPr>
        <p:spPr>
          <a:xfrm>
            <a:off x="12092579" y="6703905"/>
            <a:ext cx="9773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Funnel Display" pitchFamily="34" charset="0"/>
              </a:rPr>
              <a:t>Action</a:t>
            </a:r>
            <a:endParaRPr lang="en-US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F6F8426-3D81-95F9-A215-1929E5E5B38E}"/>
              </a:ext>
            </a:extLst>
          </p:cNvPr>
          <p:cNvSpPr/>
          <p:nvPr/>
        </p:nvSpPr>
        <p:spPr>
          <a:xfrm>
            <a:off x="8850095" y="6791892"/>
            <a:ext cx="683119" cy="175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327FE5-CEC6-1C22-2D9F-48ABF54B806C}"/>
              </a:ext>
            </a:extLst>
          </p:cNvPr>
          <p:cNvSpPr/>
          <p:nvPr/>
        </p:nvSpPr>
        <p:spPr>
          <a:xfrm>
            <a:off x="11159925" y="6791892"/>
            <a:ext cx="683119" cy="175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0728"/>
            <a:ext cx="99108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Medallion Architecture &amp; Governance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43495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4403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Bronze Layer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3935849"/>
            <a:ext cx="38396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Immutable landing zone for raw transactions with Schema Evaluation support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2243495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34403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Silver Layer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95317" y="3935849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Standardized single source of truth; filtering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1M+ 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records for validity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2243495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34403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Gold Layer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3935849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</a:rPr>
              <a:t>Business-level aggregates with Automated Lineage tracking via Unity Catalog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6096076"/>
            <a:ext cx="12954952" cy="37505"/>
          </a:xfrm>
          <a:prstGeom prst="rect">
            <a:avLst/>
          </a:prstGeom>
          <a:solidFill>
            <a:srgbClr val="2B3541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837724" y="640270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Enterprise Governance: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Unity Catalog provides fine-grained access control, automated data lineage, and audit logging across all layers, ensuring compliance and data democratization.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2003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Automated Pipeline &amp; Feature Orchestration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87040"/>
            <a:ext cx="2329934" cy="4022527"/>
          </a:xfrm>
          <a:prstGeom prst="roundRect">
            <a:avLst>
              <a:gd name="adj" fmla="val 431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3233976"/>
            <a:ext cx="18360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Multi-Task DAG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4081463"/>
            <a:ext cx="183606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Sequential execution from Raw Ingestion to Gold Feature store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406973" y="2987040"/>
            <a:ext cx="2329934" cy="4022527"/>
          </a:xfrm>
          <a:prstGeom prst="roundRect">
            <a:avLst>
              <a:gd name="adj" fmla="val 431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653909" y="3233976"/>
            <a:ext cx="18360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53909" y="3729514"/>
            <a:ext cx="183606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schema enforcement and null handling to protect model integrity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5976223" y="2987040"/>
            <a:ext cx="2329934" cy="4022527"/>
          </a:xfrm>
          <a:prstGeom prst="roundRect">
            <a:avLst>
              <a:gd name="adj" fmla="val 431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23159" y="3233976"/>
            <a:ext cx="18360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Serverless Execution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23159" y="4081463"/>
            <a:ext cx="183606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Leverage Databricks Serverless compute for cost efficient, high-performance scaling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1561"/>
            <a:ext cx="115240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Model Performance &amp; Technical Calibration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6386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Algorithm Selection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02549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SparkML Logistic Regression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chosen for high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Explainability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business stakeholder transparency.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563384"/>
            <a:ext cx="6185535" cy="37505"/>
          </a:xfrm>
          <a:prstGeom prst="rect">
            <a:avLst/>
          </a:prstGeom>
          <a:solidFill>
            <a:srgbClr val="2B3541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48700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Performance Metric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5461278"/>
            <a:ext cx="6185535" cy="592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1.00 AUC-ROC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(Perfect Feature Separation)</a:t>
            </a:r>
          </a:p>
        </p:txBody>
      </p:sp>
      <p:sp>
        <p:nvSpPr>
          <p:cNvPr id="8" name="Shape 6"/>
          <p:cNvSpPr/>
          <p:nvPr/>
        </p:nvSpPr>
        <p:spPr>
          <a:xfrm>
            <a:off x="7614761" y="2393752"/>
            <a:ext cx="6185535" cy="4504968"/>
          </a:xfrm>
          <a:prstGeom prst="roundRect">
            <a:avLst>
              <a:gd name="adj" fmla="val 2232"/>
            </a:avLst>
          </a:prstGeom>
          <a:solidFill>
            <a:srgbClr val="C5DBED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077" y="2728317"/>
            <a:ext cx="351949" cy="28158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445341" y="2692837"/>
            <a:ext cx="28457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Critical Interpretation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445341" y="3284101"/>
            <a:ext cx="511563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100% High Risk result is a mathematical artifact of the 2011 dataset processed with a 2026 reference date. This proves the pipeline’s sensitivity and readiness for live-streaming data.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445341" y="5031581"/>
            <a:ext cx="511563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</a:t>
            </a:r>
            <a:r>
              <a:rPr lang="en-US" sz="185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1.0 AUC </a:t>
            </a:r>
            <a:r>
              <a:rPr lang="en-US" sz="18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validates that the </a:t>
            </a:r>
            <a:r>
              <a:rPr lang="en-US" sz="185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RFM</a:t>
            </a:r>
            <a:r>
              <a:rPr lang="en-US" sz="18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Features (Recency, Frequency, Monetary) are extremely strong predictors of churn.</a:t>
            </a:r>
            <a:endParaRPr lang="en-US" sz="185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9D8AB8F6-FE0A-E513-1649-CF46BCD7B48F}"/>
              </a:ext>
            </a:extLst>
          </p:cNvPr>
          <p:cNvSpPr/>
          <p:nvPr/>
        </p:nvSpPr>
        <p:spPr>
          <a:xfrm>
            <a:off x="837724" y="6053559"/>
            <a:ext cx="6185535" cy="592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0.95 Precision</a:t>
            </a:r>
            <a:endParaRPr lang="en-US" sz="185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5A37F356-8580-5546-D815-759E4F4E64A5}"/>
              </a:ext>
            </a:extLst>
          </p:cNvPr>
          <p:cNvSpPr/>
          <p:nvPr/>
        </p:nvSpPr>
        <p:spPr>
          <a:xfrm>
            <a:off x="837724" y="6645840"/>
            <a:ext cx="6185535" cy="592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0.90 Recall</a:t>
            </a:r>
            <a:endParaRPr lang="en-US" sz="185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B94260-B53F-1419-1175-ACC2FF5AB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48" y="7359397"/>
            <a:ext cx="5716721" cy="450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E486CA-83F1-3F59-42B4-C298F3B5A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760" y="7304547"/>
            <a:ext cx="6185535" cy="4992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0711"/>
            <a:ext cx="129244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Actionable Retention Strategy &amp; Business ROI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63478"/>
            <a:ext cx="4158734" cy="4761008"/>
          </a:xfrm>
          <a:prstGeom prst="roundRect">
            <a:avLst>
              <a:gd name="adj" fmla="val 3060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8204" y="3093958"/>
            <a:ext cx="4097774" cy="718066"/>
          </a:xfrm>
          <a:prstGeom prst="roundRect">
            <a:avLst>
              <a:gd name="adj" fmla="val 8908"/>
            </a:avLst>
          </a:prstGeom>
          <a:solidFill>
            <a:srgbClr val="FAF5EB"/>
          </a:solidFill>
          <a:ln/>
        </p:spPr>
      </p:sp>
      <p:sp>
        <p:nvSpPr>
          <p:cNvPr id="5" name="Text 3"/>
          <p:cNvSpPr/>
          <p:nvPr/>
        </p:nvSpPr>
        <p:spPr>
          <a:xfrm>
            <a:off x="2737604" y="3224808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Shape 6"/>
          <p:cNvSpPr/>
          <p:nvPr/>
        </p:nvSpPr>
        <p:spPr>
          <a:xfrm>
            <a:off x="5235773" y="3063477"/>
            <a:ext cx="4158734" cy="4761007"/>
          </a:xfrm>
          <a:prstGeom prst="roundRect">
            <a:avLst>
              <a:gd name="adj" fmla="val 3060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66253" y="3093958"/>
            <a:ext cx="4097774" cy="718066"/>
          </a:xfrm>
          <a:prstGeom prst="roundRect">
            <a:avLst>
              <a:gd name="adj" fmla="val 8908"/>
            </a:avLst>
          </a:prstGeom>
          <a:solidFill>
            <a:srgbClr val="FAF5EB"/>
          </a:solidFill>
          <a:ln/>
        </p:spPr>
      </p:sp>
      <p:sp>
        <p:nvSpPr>
          <p:cNvPr id="10" name="Text 8"/>
          <p:cNvSpPr/>
          <p:nvPr/>
        </p:nvSpPr>
        <p:spPr>
          <a:xfrm>
            <a:off x="7135654" y="3224808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1063121" y="40513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Data Driven Interventions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63121" y="4540694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 Monetary Converting ML probability scores into automated marketing triggers. 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3063478"/>
            <a:ext cx="4158853" cy="4761006"/>
          </a:xfrm>
          <a:prstGeom prst="roundRect">
            <a:avLst>
              <a:gd name="adj" fmla="val 3060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64303" y="3093958"/>
            <a:ext cx="4097893" cy="718066"/>
          </a:xfrm>
          <a:prstGeom prst="roundRect">
            <a:avLst>
              <a:gd name="adj" fmla="val 8908"/>
            </a:avLst>
          </a:prstGeom>
          <a:solidFill>
            <a:srgbClr val="FAF5EB"/>
          </a:solidFill>
          <a:ln/>
        </p:spPr>
      </p:sp>
      <p:sp>
        <p:nvSpPr>
          <p:cNvPr id="15" name="Text 13"/>
          <p:cNvSpPr/>
          <p:nvPr/>
        </p:nvSpPr>
        <p:spPr>
          <a:xfrm>
            <a:off x="11533703" y="3224808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9903619" y="40513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Prioritization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03619" y="4546877"/>
            <a:ext cx="3619262" cy="2421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By joining churn Risk with the 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Gold’s Layer Monetary Value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we prioritize “High-Value/High-Risk” segments to maximize marketing budget efficiency. 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544444" y="40513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Risk Scoring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490388" y="4546878"/>
            <a:ext cx="3619143" cy="3161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High Risk (&gt;80%) : Immediate 25% Discount Voucher targeting 5,881 customers.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Medium Risk (50-80%) : Personalized loyalty program enrollment and feedback surveys.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Low Risk (&lt;50%) : Standard retention newsletters &amp; updates.</a:t>
            </a:r>
          </a:p>
          <a:p>
            <a:pPr>
              <a:lnSpc>
                <a:spcPts val="3000"/>
              </a:lnSpc>
            </a:pPr>
            <a:endParaRPr lang="en-US" sz="1850" dirty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7660"/>
            <a:ext cx="80317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Infrastructure &amp; SQL Analytics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39869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Compute Strategy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2998818"/>
            <a:ext cx="7299279" cy="1237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Serverless SQL Warehouse : 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Utilizes Databricks Serverless compute to provide instant-on high-concurrency access for business stakeholders.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236728"/>
            <a:ext cx="7299279" cy="1135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Workload Isolation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separates</a:t>
            </a: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heavy Machine Learning training clusters from lightweight Analytics/BI clusters to ensure zero performance gradation.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2702689" y="7195208"/>
            <a:ext cx="9225022" cy="422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highlight>
                  <a:srgbClr val="FAF1E6"/>
                </a:highlight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Result: Real-time business visibility without compromising model training performance</a:t>
            </a:r>
            <a:endParaRPr lang="en-US" sz="18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378F0319-393B-F50E-124C-0925F3FFEE12}"/>
              </a:ext>
            </a:extLst>
          </p:cNvPr>
          <p:cNvSpPr/>
          <p:nvPr/>
        </p:nvSpPr>
        <p:spPr>
          <a:xfrm>
            <a:off x="837724" y="5647817"/>
            <a:ext cx="12311117" cy="1135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SQL Analytics &amp; Reporting : 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Business analysts query governed Gold Tables directly via SQL, ensuring a single source of truth.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• Provides the foundation for the “Customer Retention Dashboard,” visualizing the 5,881 high-risks profiles.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E20A08-239D-AB0F-7173-ACAB45EC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003" y="2828012"/>
            <a:ext cx="6231823" cy="25735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57074"/>
            <a:ext cx="87835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Technical Architecture Highlights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539841"/>
            <a:ext cx="2388870" cy="23888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227915"/>
            <a:ext cx="29775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Delta Lake Foundation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2345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ACID transactions, time travel, and schema enforcement ensure data reliability at petabyte scale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539841"/>
            <a:ext cx="2388870" cy="23888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52279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MLflow Lifecycle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72345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End-to-end experiment tracking, model versioning, and deployment orchestration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539841"/>
            <a:ext cx="2388870" cy="23888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52279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Unity Catalog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72345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Centralized governance with fine-grained access control and automated lineage capture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6004"/>
            <a:ext cx="91834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Scalability &amp; Production Readiness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68429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1M+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1320165" y="3757374"/>
            <a:ext cx="31538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Transactions Processed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25291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implementation handles over 1 million customer transactions with sub-minute latency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255776" y="2668429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1B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5907048" y="37573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Scale Target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5776" y="425291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Architecture designed to scale seamlessly to 1 billion rows using Spark distributed computing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673828" y="2668429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5,881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10325100" y="37573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Customers Identified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3828" y="425291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Unique high-risk customers targeted for retention campaigns with precision scoring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790800"/>
            <a:ext cx="12954952" cy="37505"/>
          </a:xfrm>
          <a:prstGeom prst="rect">
            <a:avLst/>
          </a:prstGeom>
          <a:solidFill>
            <a:srgbClr val="2B354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609742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Production Features:</a:t>
            </a: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The solution includes automated data quality monitoring, model drift detection, A/B testing infrastructure, and seamless CI/CD integration for continuous deployment of model improvements.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698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Funnel Display</vt:lpstr>
      <vt:lpstr>Funnel Sans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Shubham Jaiswal</cp:lastModifiedBy>
  <cp:revision>10</cp:revision>
  <dcterms:created xsi:type="dcterms:W3CDTF">2026-01-29T10:28:08Z</dcterms:created>
  <dcterms:modified xsi:type="dcterms:W3CDTF">2026-01-30T11:18:16Z</dcterms:modified>
</cp:coreProperties>
</file>